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3"/>
  </p:notesMasterIdLst>
  <p:sldIdLst>
    <p:sldId id="297" r:id="rId2"/>
    <p:sldId id="300" r:id="rId3"/>
    <p:sldId id="280" r:id="rId4"/>
    <p:sldId id="313" r:id="rId5"/>
    <p:sldId id="260" r:id="rId6"/>
    <p:sldId id="301" r:id="rId7"/>
    <p:sldId id="302" r:id="rId8"/>
    <p:sldId id="311" r:id="rId9"/>
    <p:sldId id="312" r:id="rId10"/>
    <p:sldId id="314" r:id="rId11"/>
    <p:sldId id="303" r:id="rId12"/>
    <p:sldId id="317" r:id="rId13"/>
    <p:sldId id="318" r:id="rId14"/>
    <p:sldId id="310" r:id="rId15"/>
    <p:sldId id="304" r:id="rId16"/>
    <p:sldId id="305" r:id="rId17"/>
    <p:sldId id="306" r:id="rId18"/>
    <p:sldId id="258" r:id="rId19"/>
    <p:sldId id="307" r:id="rId20"/>
    <p:sldId id="299" r:id="rId21"/>
    <p:sldId id="315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pace Grotesk Medium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00"/>
            <p14:sldId id="280"/>
            <p14:sldId id="313"/>
            <p14:sldId id="260"/>
            <p14:sldId id="301"/>
            <p14:sldId id="302"/>
            <p14:sldId id="311"/>
            <p14:sldId id="312"/>
            <p14:sldId id="314"/>
            <p14:sldId id="303"/>
            <p14:sldId id="317"/>
            <p14:sldId id="318"/>
            <p14:sldId id="310"/>
            <p14:sldId id="304"/>
            <p14:sldId id="305"/>
            <p14:sldId id="306"/>
            <p14:sldId id="258"/>
            <p14:sldId id="307"/>
            <p14:sldId id="29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signalr/overview/getting-started/introduction-to-signalr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library/view/software-architecture-the/9781492086888/" TargetMode="External"/><Relationship Id="rId4" Type="http://schemas.openxmlformats.org/officeDocument/2006/relationships/hyperlink" Target="https://learn.microsoft.com/en-us/aspnet/core/signalr/hubcontext?view=aspnetcore-8.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jpg"/><Relationship Id="rId3" Type="http://schemas.openxmlformats.org/officeDocument/2006/relationships/hyperlink" Target="mailto:alberto.acerbis@intre.it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lbertoacerbis.com/" TargetMode="External"/><Relationship Id="rId11" Type="http://schemas.openxmlformats.org/officeDocument/2006/relationships/hyperlink" Target="https://agilereloaded.it/corsi/corso-ddd-cqrs-pattern/" TargetMode="External"/><Relationship Id="rId5" Type="http://schemas.openxmlformats.org/officeDocument/2006/relationships/hyperlink" Target="https://github.com/Ace68/1nn0va-NetConf2023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www.intre.i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Everything in Software Architecture is a Trade-Off</a:t>
            </a:r>
          </a:p>
        </p:txBody>
      </p:sp>
      <p:pic>
        <p:nvPicPr>
          <p:cNvPr id="3" name="Immagine 2" descr="Immagine che contiene testo, Viso umano, uomo, poster&#10;&#10;Descrizione generata automaticamente">
            <a:extLst>
              <a:ext uri="{FF2B5EF4-FFF2-40B4-BE49-F238E27FC236}">
                <a16:creationId xmlns:a16="http://schemas.microsoft.com/office/drawing/2014/main" id="{C88F9BCE-8C28-EE4E-D774-151AA53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59" y="1676498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Three Forces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807094-63C6-D09D-AA9D-186ABA1D9186}"/>
              </a:ext>
            </a:extLst>
          </p:cNvPr>
          <p:cNvSpPr txBox="1"/>
          <p:nvPr/>
        </p:nvSpPr>
        <p:spPr>
          <a:xfrm>
            <a:off x="4160790" y="1432559"/>
            <a:ext cx="5037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Coordination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/>
              <a:t>Orchestrator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Choreography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Communication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Synchronous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Asynchronous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 err="1"/>
              <a:t>Persistence</a:t>
            </a:r>
            <a:endParaRPr lang="it-IT" sz="4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Atomic</a:t>
            </a:r>
            <a:endParaRPr lang="it-IT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Eventually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90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Why We Need It?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09598" y="5679919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Developers are </a:t>
            </a:r>
            <a:r>
              <a:rPr lang="it-IT" dirty="0" err="1"/>
              <a:t>drawn</a:t>
            </a:r>
            <a:r>
              <a:rPr lang="it-IT" dirty="0"/>
              <a:t> to </a:t>
            </a:r>
            <a:r>
              <a:rPr lang="it-IT" dirty="0" err="1"/>
              <a:t>complexity</a:t>
            </a:r>
            <a:r>
              <a:rPr lang="it-IT" dirty="0"/>
              <a:t>, </a:t>
            </a:r>
          </a:p>
          <a:p>
            <a:pPr algn="ctr"/>
            <a:r>
              <a:rPr lang="it-IT" dirty="0"/>
              <a:t>like </a:t>
            </a:r>
            <a:r>
              <a:rPr lang="it-IT" dirty="0" err="1"/>
              <a:t>moths</a:t>
            </a:r>
            <a:r>
              <a:rPr lang="it-IT" dirty="0"/>
              <a:t> to a </a:t>
            </a:r>
            <a:r>
              <a:rPr lang="it-IT" dirty="0" err="1"/>
              <a:t>flame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A4C907-7463-C3AB-C974-34A3A1E8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52" y="2460526"/>
            <a:ext cx="5139350" cy="3426233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F0F8CCF-F0A9-4ED0-7724-3F3B820A425E}"/>
              </a:ext>
            </a:extLst>
          </p:cNvPr>
          <p:cNvSpPr/>
          <p:nvPr/>
        </p:nvSpPr>
        <p:spPr>
          <a:xfrm>
            <a:off x="6443050" y="1555287"/>
            <a:ext cx="5139350" cy="689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Often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outcome</a:t>
            </a:r>
            <a:r>
              <a:rPr lang="it-IT" dirty="0"/>
              <a:t> (Neal Ford)</a:t>
            </a:r>
          </a:p>
        </p:txBody>
      </p:sp>
      <p:pic>
        <p:nvPicPr>
          <p:cNvPr id="4" name="Immagine 3" descr="Immagine che contiene interno, luce, natale&#10;&#10;Descrizione generata automaticamente">
            <a:extLst>
              <a:ext uri="{FF2B5EF4-FFF2-40B4-BE49-F238E27FC236}">
                <a16:creationId xmlns:a16="http://schemas.microsoft.com/office/drawing/2014/main" id="{73D3CA12-B351-61C6-8C48-B6391260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008761"/>
            <a:ext cx="4520696" cy="45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What is Complexity?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0BC4692-94B9-48B2-0F33-4342589DB663}"/>
              </a:ext>
            </a:extLst>
          </p:cNvPr>
          <p:cNvSpPr/>
          <p:nvPr/>
        </p:nvSpPr>
        <p:spPr>
          <a:xfrm>
            <a:off x="6612338" y="5787201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Accidental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F6D84EC-0B23-299B-BB65-67CB4A9BD4AF}"/>
              </a:ext>
            </a:extLst>
          </p:cNvPr>
          <p:cNvSpPr/>
          <p:nvPr/>
        </p:nvSpPr>
        <p:spPr>
          <a:xfrm>
            <a:off x="344032" y="1061370"/>
            <a:ext cx="4520696" cy="758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Essential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7DD70B-FCB2-45DC-9111-1030351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38" y="1168652"/>
            <a:ext cx="4520696" cy="45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d Brooks and his essential complexity">
            <a:extLst>
              <a:ext uri="{FF2B5EF4-FFF2-40B4-BE49-F238E27FC236}">
                <a16:creationId xmlns:a16="http://schemas.microsoft.com/office/drawing/2014/main" id="{818BB2C0-EC32-B557-E661-916DD0C8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2" y="2092163"/>
            <a:ext cx="4520696" cy="45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410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How do we keep the UI up-to-date?</a:t>
            </a:r>
          </a:p>
        </p:txBody>
      </p:sp>
      <p:pic>
        <p:nvPicPr>
          <p:cNvPr id="4" name="Immagine 3" descr="Immagine che contiene Viso umano, persona, vestiti, bevanda&#10;&#10;Descrizione generata automaticamente">
            <a:extLst>
              <a:ext uri="{FF2B5EF4-FFF2-40B4-BE49-F238E27FC236}">
                <a16:creationId xmlns:a16="http://schemas.microsoft.com/office/drawing/2014/main" id="{2E2561B0-FC73-2909-B4C9-47B1D44D7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9" b="29076"/>
          <a:stretch/>
        </p:blipFill>
        <p:spPr>
          <a:xfrm>
            <a:off x="609600" y="1400115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798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SignalrR</a:t>
            </a:r>
            <a:r>
              <a:rPr lang="en-US" dirty="0"/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DD93D3-1117-F06F-AECE-F762117C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9961"/>
            <a:ext cx="10972800" cy="3538727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E6FD47-EE19-0849-7C00-B47A6928B0DC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on top of the </a:t>
            </a:r>
            <a:r>
              <a:rPr lang="it-IT" dirty="0" err="1"/>
              <a:t>lower-level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29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Focus on business process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18A14F-8F8B-AEF8-DBBE-DA5031C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4" y="1841650"/>
            <a:ext cx="5486875" cy="37722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47D180-67DB-5469-3B3E-5E7BD05655BD}"/>
              </a:ext>
            </a:extLst>
          </p:cNvPr>
          <p:cNvSpPr txBox="1"/>
          <p:nvPr/>
        </p:nvSpPr>
        <p:spPr>
          <a:xfrm>
            <a:off x="609600" y="589390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SignalR</a:t>
            </a:r>
            <a:r>
              <a:rPr lang="it-IT" dirty="0"/>
              <a:t> can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supported</a:t>
            </a:r>
            <a:r>
              <a:rPr lang="it-IT" dirty="0"/>
              <a:t> </a:t>
            </a:r>
            <a:r>
              <a:rPr lang="it-IT" dirty="0" err="1"/>
              <a:t>transports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80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 err="1"/>
              <a:t>SignalR</a:t>
            </a:r>
            <a:r>
              <a:rPr lang="en-US" dirty="0"/>
              <a:t> Hub</a:t>
            </a:r>
          </a:p>
        </p:txBody>
      </p:sp>
      <p:pic>
        <p:nvPicPr>
          <p:cNvPr id="5" name="Immagine 4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C4398FD0-7EB5-7E38-B98B-FE2A6492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1825624"/>
            <a:ext cx="8890001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76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Immagine 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636537A6-C627-DD95-1511-4BDFA45D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84" y="1687717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persona, vestiti, interno, birrificio&#10;&#10;Descrizione generata automaticamente">
            <a:extLst>
              <a:ext uri="{FF2B5EF4-FFF2-40B4-BE49-F238E27FC236}">
                <a16:creationId xmlns:a16="http://schemas.microsoft.com/office/drawing/2014/main" id="{48C95A96-62AC-A1FD-9F61-2D918409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8" r="1" b="13863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13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58" y="768350"/>
            <a:ext cx="7188200" cy="597530"/>
          </a:xfrm>
        </p:spPr>
        <p:txBody>
          <a:bodyPr>
            <a:noAutofit/>
          </a:bodyPr>
          <a:lstStyle/>
          <a:p>
            <a:r>
              <a:rPr lang="en-US" sz="3600" dirty="0"/>
              <a:t>Further Readings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E2B7FE-3104-F509-53A5-06B66A29B6C0}"/>
              </a:ext>
            </a:extLst>
          </p:cNvPr>
          <p:cNvSpPr txBox="1">
            <a:spLocks/>
          </p:cNvSpPr>
          <p:nvPr/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aka.ms/get-dotnet-8</a:t>
            </a:r>
            <a:endParaRPr lang="en-US" dirty="0"/>
          </a:p>
          <a:p>
            <a:r>
              <a:rPr lang="en-US" dirty="0"/>
              <a:t>Introducing to </a:t>
            </a:r>
            <a:r>
              <a:rPr lang="en-US" dirty="0" err="1"/>
              <a:t>signalR</a:t>
            </a:r>
            <a:br>
              <a:rPr lang="en-US" dirty="0"/>
            </a:br>
            <a:r>
              <a:rPr lang="en-US" dirty="0">
                <a:hlinkClick r:id="rId3"/>
              </a:rPr>
              <a:t>Microsoft Documentation</a:t>
            </a:r>
            <a:endParaRPr lang="en-US" dirty="0"/>
          </a:p>
          <a:p>
            <a:r>
              <a:rPr lang="en-US" dirty="0" err="1"/>
              <a:t>signalR</a:t>
            </a:r>
            <a:r>
              <a:rPr lang="en-US" dirty="0"/>
              <a:t> outside the hub</a:t>
            </a:r>
            <a:br>
              <a:rPr lang="en-US" dirty="0"/>
            </a:br>
            <a:r>
              <a:rPr lang="en-US" dirty="0">
                <a:hlinkClick r:id="rId4"/>
              </a:rPr>
              <a:t>Send messages outside a hub</a:t>
            </a:r>
            <a:endParaRPr lang="en-US" dirty="0"/>
          </a:p>
          <a:p>
            <a:r>
              <a:rPr lang="en-US" dirty="0"/>
              <a:t>Software Architecture: The Hard Parts</a:t>
            </a:r>
            <a:br>
              <a:rPr lang="en-US" dirty="0"/>
            </a:br>
            <a:r>
              <a:rPr lang="en-US" dirty="0">
                <a:hlinkClick r:id="rId5"/>
              </a:rPr>
              <a:t>O’Reilly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3" y="293483"/>
            <a:ext cx="9486900" cy="103229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E893D27-2636-06AE-BEB3-ECE1FF1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0" y="4345906"/>
            <a:ext cx="392173" cy="33496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65250-16BC-4667-04E5-B864D9CC12C0}"/>
              </a:ext>
            </a:extLst>
          </p:cNvPr>
          <p:cNvSpPr txBox="1"/>
          <p:nvPr/>
        </p:nvSpPr>
        <p:spPr>
          <a:xfrm>
            <a:off x="1749631" y="4296649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3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234D8D06-364B-A72D-8887-3F6CA7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78" y="491591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hlinkClick r:id="rId5"/>
            <a:extLst>
              <a:ext uri="{FF2B5EF4-FFF2-40B4-BE49-F238E27FC236}">
                <a16:creationId xmlns:a16="http://schemas.microsoft.com/office/drawing/2014/main" id="{56791911-621D-2F70-CB5E-A68CB1E248AB}"/>
              </a:ext>
            </a:extLst>
          </p:cNvPr>
          <p:cNvSpPr txBox="1"/>
          <p:nvPr/>
        </p:nvSpPr>
        <p:spPr>
          <a:xfrm>
            <a:off x="1749630" y="4866118"/>
            <a:ext cx="429651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https://github.com/Ace68/1nn0va-NetConf2023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C9DEA0-1CD8-DAEC-33DD-F2021F7F4BAD}"/>
              </a:ext>
            </a:extLst>
          </p:cNvPr>
          <p:cNvSpPr txBox="1">
            <a:spLocks/>
          </p:cNvSpPr>
          <p:nvPr/>
        </p:nvSpPr>
        <p:spPr>
          <a:xfrm>
            <a:off x="7992323" y="5135603"/>
            <a:ext cx="3179572" cy="434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hlinkClick r:id="rId6"/>
              </a:rPr>
              <a:t>Alberto Acerbis</a:t>
            </a:r>
            <a:endParaRPr lang="it-IT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CDA0BB0-F463-25AC-E6E0-440F5D9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91" y="407165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6B4B878A-F7F2-C2D6-3F49-56FBAA85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71" y="407165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hlinkClick r:id="rId9"/>
            <a:extLst>
              <a:ext uri="{FF2B5EF4-FFF2-40B4-BE49-F238E27FC236}">
                <a16:creationId xmlns:a16="http://schemas.microsoft.com/office/drawing/2014/main" id="{2B3FD7D3-0683-3831-3F9D-77D720A43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8588" y="2110396"/>
            <a:ext cx="1801092" cy="823016"/>
          </a:xfrm>
          <a:prstGeom prst="rect">
            <a:avLst/>
          </a:prstGeom>
        </p:spPr>
      </p:pic>
      <p:pic>
        <p:nvPicPr>
          <p:cNvPr id="14" name="Immagine 13">
            <a:hlinkClick r:id="rId11"/>
            <a:extLst>
              <a:ext uri="{FF2B5EF4-FFF2-40B4-BE49-F238E27FC236}">
                <a16:creationId xmlns:a16="http://schemas.microsoft.com/office/drawing/2014/main" id="{2B520A32-5DF6-3CC8-A9A2-D99FCA711C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5360" y="3211811"/>
            <a:ext cx="1425063" cy="434378"/>
          </a:xfrm>
          <a:prstGeom prst="rect">
            <a:avLst/>
          </a:prstGeom>
        </p:spPr>
      </p:pic>
      <p:pic>
        <p:nvPicPr>
          <p:cNvPr id="15" name="Immagine 14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AA55B64-9F88-1B50-D9E8-F6CE4C3DF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5310" y="1600741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9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149790"/>
            <a:ext cx="10770607" cy="3412685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Long Running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Saga: a long story of heroic achievement</a:t>
            </a:r>
          </a:p>
        </p:txBody>
      </p:sp>
      <p:pic>
        <p:nvPicPr>
          <p:cNvPr id="5" name="Immagine 4" descr="Immagine che contiene uomo, interno, bevanda, persone&#10;&#10;Descrizione generata automaticamente">
            <a:extLst>
              <a:ext uri="{FF2B5EF4-FFF2-40B4-BE49-F238E27FC236}">
                <a16:creationId xmlns:a16="http://schemas.microsoft.com/office/drawing/2014/main" id="{B1EA9BE1-81DD-2613-35C4-4F2633C0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6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2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a Long Running Process?</a:t>
            </a:r>
          </a:p>
        </p:txBody>
      </p:sp>
      <p:pic>
        <p:nvPicPr>
          <p:cNvPr id="5" name="Immagine 4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EF8F86EA-154A-667A-F8DA-EAD59682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15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Orchestrator</a:t>
            </a:r>
          </a:p>
        </p:txBody>
      </p:sp>
      <p:pic>
        <p:nvPicPr>
          <p:cNvPr id="5" name="Immagine 4" descr="Immagine che contiene persona, musica classica, orchestra, direttore d'orchestra&#10;&#10;Descrizione generata automaticamente">
            <a:extLst>
              <a:ext uri="{FF2B5EF4-FFF2-40B4-BE49-F238E27FC236}">
                <a16:creationId xmlns:a16="http://schemas.microsoft.com/office/drawing/2014/main" id="{2479D4D6-62E6-B5BC-0E00-0B21DC55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3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Choreography</a:t>
            </a:r>
          </a:p>
        </p:txBody>
      </p:sp>
      <p:pic>
        <p:nvPicPr>
          <p:cNvPr id="5" name="Immagine 4" descr="Immagine che contiene sport, persona, vestiti, calzature&#10;&#10;Descrizione generata automaticamente">
            <a:extLst>
              <a:ext uri="{FF2B5EF4-FFF2-40B4-BE49-F238E27FC236}">
                <a16:creationId xmlns:a16="http://schemas.microsoft.com/office/drawing/2014/main" id="{487F5065-7202-4F8D-0DEA-3B513144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0" y="1825624"/>
            <a:ext cx="662588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1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is the best choice?</a:t>
            </a:r>
          </a:p>
        </p:txBody>
      </p:sp>
      <p:pic>
        <p:nvPicPr>
          <p:cNvPr id="4" name="Immagine 3" descr="Immagine che contiene persona, uomo, vestiti, interno&#10;&#10;Descrizione generata automaticamente">
            <a:extLst>
              <a:ext uri="{FF2B5EF4-FFF2-40B4-BE49-F238E27FC236}">
                <a16:creationId xmlns:a16="http://schemas.microsoft.com/office/drawing/2014/main" id="{AC6377DA-FEED-1226-B26F-C8B07A61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 b="39283"/>
          <a:stretch/>
        </p:blipFill>
        <p:spPr>
          <a:xfrm>
            <a:off x="609600" y="1825624"/>
            <a:ext cx="10972800" cy="442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2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7F417E7-F364-CE21-4BDF-E1F4C8FF4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77341"/>
              </p:ext>
            </p:extLst>
          </p:nvPr>
        </p:nvGraphicFramePr>
        <p:xfrm>
          <a:off x="384269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Centralized</a:t>
                      </a:r>
                      <a:r>
                        <a:rPr lang="it-IT" sz="2000" dirty="0"/>
                        <a:t>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Service </a:t>
                      </a:r>
                      <a:r>
                        <a:rPr lang="it-IT" sz="2000" dirty="0" err="1"/>
                        <a:t>coupling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7BD60C-81CF-7485-D20D-F6EBE38E26A5}"/>
              </a:ext>
            </a:extLst>
          </p:cNvPr>
          <p:cNvSpPr txBox="1"/>
          <p:nvPr/>
        </p:nvSpPr>
        <p:spPr>
          <a:xfrm>
            <a:off x="384269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Orchestration</a:t>
            </a:r>
            <a:endParaRPr lang="it-IT" sz="2000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2E32A70-E5F1-33A0-40A1-0EA86A1A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11481"/>
              </p:ext>
            </p:extLst>
          </p:nvPr>
        </p:nvGraphicFramePr>
        <p:xfrm>
          <a:off x="6462158" y="2992086"/>
          <a:ext cx="5029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852">
                  <a:extLst>
                    <a:ext uri="{9D8B030D-6E8A-4147-A177-3AD203B41FA5}">
                      <a16:colId xmlns:a16="http://schemas.microsoft.com/office/drawing/2014/main" val="292973176"/>
                    </a:ext>
                  </a:extLst>
                </a:gridCol>
                <a:gridCol w="2514852">
                  <a:extLst>
                    <a:ext uri="{9D8B030D-6E8A-4147-A177-3AD203B41FA5}">
                      <a16:colId xmlns:a16="http://schemas.microsoft.com/office/drawing/2014/main" val="121235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Advantage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Disadvantage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Responsiveness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Distributed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Scalability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State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Fault </a:t>
                      </a:r>
                      <a:r>
                        <a:rPr lang="it-IT" sz="2000" dirty="0" err="1"/>
                        <a:t>tolerance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Error</a:t>
                      </a:r>
                      <a:r>
                        <a:rPr lang="it-IT" sz="2000" dirty="0"/>
                        <a:t> </a:t>
                      </a:r>
                      <a:r>
                        <a:rPr lang="it-IT" sz="2000" dirty="0" err="1"/>
                        <a:t>handling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5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/>
                        <a:t>Service decoupling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/>
                        <a:t>Recoverability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657097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537BED-78A2-F04D-D1DC-EBF6E954B0E3}"/>
              </a:ext>
            </a:extLst>
          </p:cNvPr>
          <p:cNvSpPr txBox="1"/>
          <p:nvPr/>
        </p:nvSpPr>
        <p:spPr>
          <a:xfrm>
            <a:off x="6462158" y="2114914"/>
            <a:ext cx="5029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Choreography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7507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1435</TotalTime>
  <Words>201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Open Sans</vt:lpstr>
      <vt:lpstr>Calibri</vt:lpstr>
      <vt:lpstr>Consolas</vt:lpstr>
      <vt:lpstr>Arial</vt:lpstr>
      <vt:lpstr>Space Grotesk Medium</vt:lpstr>
      <vt:lpstr>1_Office Theme</vt:lpstr>
      <vt:lpstr>Presentazione standard di PowerPoint</vt:lpstr>
      <vt:lpstr>Presentazione standard di PowerPoint</vt:lpstr>
      <vt:lpstr>Blazor e i  Long Running Process</vt:lpstr>
      <vt:lpstr>Saga: a long story of heroic achievement</vt:lpstr>
      <vt:lpstr>What is a Long Running Process?</vt:lpstr>
      <vt:lpstr>Orchestrator</vt:lpstr>
      <vt:lpstr>Choreography</vt:lpstr>
      <vt:lpstr>What is the best choice?</vt:lpstr>
      <vt:lpstr>Trade-Offs</vt:lpstr>
      <vt:lpstr>Everything in Software Architecture is a Trade-Off</vt:lpstr>
      <vt:lpstr>Three Forces</vt:lpstr>
      <vt:lpstr>Why We Need It?</vt:lpstr>
      <vt:lpstr>What is Complexity?</vt:lpstr>
      <vt:lpstr>How do we keep the UI up-to-date?</vt:lpstr>
      <vt:lpstr>What is SignalrR?</vt:lpstr>
      <vt:lpstr>Focus on business process</vt:lpstr>
      <vt:lpstr>SignalR Hub</vt:lpstr>
      <vt:lpstr>Demo</vt:lpstr>
      <vt:lpstr>Presentazione standard di PowerPoint</vt:lpstr>
      <vt:lpstr>Further Readings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Acerbis Alberto</cp:lastModifiedBy>
  <cp:revision>61</cp:revision>
  <dcterms:created xsi:type="dcterms:W3CDTF">2023-09-13T17:25:02Z</dcterms:created>
  <dcterms:modified xsi:type="dcterms:W3CDTF">2024-01-23T08:26:12Z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